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98" r:id="rId7"/>
    <p:sldId id="307" r:id="rId8"/>
    <p:sldId id="264" r:id="rId9"/>
    <p:sldId id="265" r:id="rId10"/>
    <p:sldId id="266" r:id="rId11"/>
    <p:sldId id="267" r:id="rId12"/>
    <p:sldId id="268" r:id="rId13"/>
    <p:sldId id="269" r:id="rId14"/>
    <p:sldId id="270" r:id="rId15"/>
    <p:sldId id="271" r:id="rId16"/>
    <p:sldId id="295" r:id="rId17"/>
    <p:sldId id="272" r:id="rId18"/>
    <p:sldId id="273" r:id="rId19"/>
    <p:sldId id="274" r:id="rId20"/>
    <p:sldId id="275" r:id="rId21"/>
    <p:sldId id="296" r:id="rId22"/>
    <p:sldId id="276" r:id="rId23"/>
    <p:sldId id="277" r:id="rId24"/>
    <p:sldId id="278" r:id="rId25"/>
    <p:sldId id="279" r:id="rId26"/>
    <p:sldId id="280" r:id="rId27"/>
    <p:sldId id="281" r:id="rId28"/>
    <p:sldId id="282" r:id="rId29"/>
    <p:sldId id="283" r:id="rId30"/>
    <p:sldId id="284" r:id="rId31"/>
    <p:sldId id="285" r:id="rId32"/>
    <p:sldId id="306" r:id="rId33"/>
    <p:sldId id="286" r:id="rId34"/>
    <p:sldId id="287" r:id="rId35"/>
    <p:sldId id="288" r:id="rId36"/>
    <p:sldId id="289" r:id="rId37"/>
    <p:sldId id="290" r:id="rId38"/>
    <p:sldId id="291" r:id="rId39"/>
    <p:sldId id="292" r:id="rId40"/>
    <p:sldId id="293" r:id="rId41"/>
    <p:sldId id="299" r:id="rId42"/>
    <p:sldId id="300" r:id="rId43"/>
    <p:sldId id="301" r:id="rId44"/>
    <p:sldId id="303" r:id="rId45"/>
    <p:sldId id="304" r:id="rId46"/>
    <p:sldId id="305"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12"/>
    <a:srgbClr val="894D20"/>
    <a:srgbClr val="EAEC52"/>
    <a:srgbClr val="45E5EA"/>
    <a:srgbClr val="EAEAEA"/>
    <a:srgbClr val="9E2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4660"/>
  </p:normalViewPr>
  <p:slideViewPr>
    <p:cSldViewPr snapToObjects="1">
      <p:cViewPr varScale="1">
        <p:scale>
          <a:sx n="127" d="100"/>
          <a:sy n="127" d="100"/>
        </p:scale>
        <p:origin x="-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DF1098D-8134-4658-8C48-8E3A6586CCCA}" type="datetimeFigureOut">
              <a:rPr lang="en-US" smtClean="0"/>
              <a:pPr/>
              <a:t>5/1/14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DF1098D-8134-4658-8C48-8E3A6586CCCA}"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1098D-8134-4658-8C48-8E3A6586CCCA}" type="datetimeFigureOut">
              <a:rPr lang="en-US" smtClean="0"/>
              <a:pPr/>
              <a:t>5/1/14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5B36D7E2-B836-4CC5-A1F1-E149E8877CD5}"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DF1098D-8134-4658-8C48-8E3A6586CCCA}" type="datetimeFigureOut">
              <a:rPr lang="en-US" smtClean="0"/>
              <a:pPr/>
              <a:t>5/1/14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6D7E2-B836-4CC5-A1F1-E149E8877CD5}"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DF1098D-8134-4658-8C48-8E3A6586CCCA}" type="datetimeFigureOut">
              <a:rPr lang="en-US" smtClean="0"/>
              <a:pPr/>
              <a:t>5/1/14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6D7E2-B836-4CC5-A1F1-E149E8877CD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DF1098D-8134-4658-8C48-8E3A6586CCCA}" type="datetimeFigureOut">
              <a:rPr lang="en-US" smtClean="0"/>
              <a:pPr/>
              <a:t>5/1/14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6D7E2-B836-4CC5-A1F1-E149E8877CD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3DF1098D-8134-4658-8C48-8E3A6586CCCA}" type="datetimeFigureOut">
              <a:rPr lang="en-US" smtClean="0"/>
              <a:pPr/>
              <a:t>5/1/14</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5B36D7E2-B836-4CC5-A1F1-E149E8877CD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9QGexKdFUI" TargetMode="External"/><Relationship Id="rId3"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C</a:t>
            </a:r>
            <a:r>
              <a:rPr lang="en-US" dirty="0" smtClean="0">
                <a:solidFill>
                  <a:srgbClr val="008000"/>
                </a:solidFill>
              </a:rPr>
              <a:t>ol</a:t>
            </a:r>
            <a:r>
              <a:rPr lang="en-US" dirty="0" smtClean="0">
                <a:solidFill>
                  <a:srgbClr val="0000FF"/>
                </a:solidFill>
              </a:rPr>
              <a:t>or</a:t>
            </a:r>
            <a:r>
              <a:rPr lang="en-US" dirty="0" smtClean="0"/>
              <a:t> theory and harmony</a:t>
            </a:r>
            <a:endParaRPr lang="en-US" dirty="0"/>
          </a:p>
        </p:txBody>
      </p:sp>
      <p:sp>
        <p:nvSpPr>
          <p:cNvPr id="3" name="Subtitle 2"/>
          <p:cNvSpPr>
            <a:spLocks noGrp="1"/>
          </p:cNvSpPr>
          <p:nvPr>
            <p:ph type="subTitle" idx="1"/>
          </p:nvPr>
        </p:nvSpPr>
        <p:spPr/>
        <p:txBody>
          <a:bodyPr/>
          <a:lstStyle/>
          <a:p>
            <a:r>
              <a:rPr lang="en-US" dirty="0" smtClean="0"/>
              <a:t>Quick guide for photographers</a:t>
            </a:r>
            <a:endParaRPr lang="en-US" dirty="0"/>
          </a:p>
        </p:txBody>
      </p:sp>
      <p:pic>
        <p:nvPicPr>
          <p:cNvPr id="4" name="Picture 3" descr="lecturebyros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365" y="4343400"/>
            <a:ext cx="2773240" cy="1916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Consider the computer monitor. A monitor projects color based on three “guns” of variable voltage: one each for R, G and B. The more intense the voltage, the more intense the color projected.</a:t>
            </a:r>
          </a:p>
          <a:p>
            <a:r>
              <a:rPr lang="en-US" dirty="0" smtClean="0"/>
              <a:t>These voltages are expressed in numbers from 0 (black, no color), to 255 (most intense color).</a:t>
            </a:r>
          </a:p>
          <a:p>
            <a:r>
              <a:rPr lang="en-US" dirty="0" smtClean="0"/>
              <a:t>Voltages are projected as phosphor (light sensitive) dots on a screen. Check out a computer screen with a magnifying glass; you’ll see it’s actually made of square dots, called picture elements, or pixels. </a:t>
            </a:r>
            <a:endParaRPr lang="en-US" dirty="0"/>
          </a:p>
        </p:txBody>
      </p:sp>
      <p:pic>
        <p:nvPicPr>
          <p:cNvPr id="4" name="Picture 3" descr="computermonitor.jpg"/>
          <p:cNvPicPr>
            <a:picLocks noChangeAspect="1"/>
          </p:cNvPicPr>
          <p:nvPr/>
        </p:nvPicPr>
        <p:blipFill>
          <a:blip r:embed="rId2"/>
          <a:stretch>
            <a:fillRect/>
          </a:stretch>
        </p:blipFill>
        <p:spPr>
          <a:xfrm>
            <a:off x="381000" y="2444750"/>
            <a:ext cx="1905000" cy="1968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438400" y="2286000"/>
            <a:ext cx="6045200" cy="3840163"/>
          </a:xfrm>
        </p:spPr>
        <p:txBody>
          <a:bodyPr/>
          <a:lstStyle/>
          <a:p>
            <a:r>
              <a:rPr lang="en-US" dirty="0" smtClean="0"/>
              <a:t>Obviously, 0, 0, and 0 voltage will produce black, while 255, 255, and 255 will produce white.</a:t>
            </a:r>
          </a:p>
          <a:p>
            <a:r>
              <a:rPr lang="en-US" dirty="0" smtClean="0"/>
              <a:t>Other colors depend on a combination of intensities of RGB.</a:t>
            </a:r>
          </a:p>
          <a:p>
            <a:r>
              <a:rPr lang="en-US" dirty="0" smtClean="0"/>
              <a:t>Keep in mind the color is not actually mixed on the screen. It is either on or off, based on bits, color or no color. </a:t>
            </a:r>
          </a:p>
          <a:p>
            <a:r>
              <a:rPr lang="en-US" dirty="0" smtClean="0"/>
              <a:t>Each pixel has a certain number of bits that can display a color.</a:t>
            </a:r>
          </a:p>
        </p:txBody>
      </p:sp>
      <p:pic>
        <p:nvPicPr>
          <p:cNvPr id="4" name="Picture 3" descr="pixels.png"/>
          <p:cNvPicPr>
            <a:picLocks noChangeAspect="1"/>
          </p:cNvPicPr>
          <p:nvPr/>
        </p:nvPicPr>
        <p:blipFill>
          <a:blip r:embed="rId2"/>
          <a:stretch>
            <a:fillRect/>
          </a:stretch>
        </p:blipFill>
        <p:spPr>
          <a:xfrm>
            <a:off x="457200" y="2362200"/>
            <a:ext cx="1981200" cy="1726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Most modern computer monitors can transmit “true color,” or 24-bit color. This means each “channel” (R, G, or B) contains 8 bits per channel that can transmit color.</a:t>
            </a:r>
          </a:p>
          <a:p>
            <a:r>
              <a:rPr lang="en-US" dirty="0" smtClean="0"/>
              <a:t>Eight bits means the channel can make eight combinations of on or off of the color, per pixel, 256 colors total. You have three channels. How many colors can be generated?</a:t>
            </a:r>
          </a:p>
          <a:p>
            <a:r>
              <a:rPr lang="en-US" dirty="0" smtClean="0"/>
              <a:t>256 </a:t>
            </a:r>
            <a:r>
              <a:rPr lang="en-US" dirty="0" err="1" smtClean="0"/>
              <a:t>x</a:t>
            </a:r>
            <a:r>
              <a:rPr lang="en-US" dirty="0" smtClean="0"/>
              <a:t> 256 </a:t>
            </a:r>
            <a:r>
              <a:rPr lang="en-US" dirty="0" err="1" smtClean="0"/>
              <a:t>x</a:t>
            </a:r>
            <a:r>
              <a:rPr lang="en-US" dirty="0" smtClean="0"/>
              <a:t> 256=16,777,216 possible colors.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1219200" y="2286001"/>
            <a:ext cx="7264400" cy="1676400"/>
          </a:xfrm>
        </p:spPr>
        <p:txBody>
          <a:bodyPr/>
          <a:lstStyle/>
          <a:p>
            <a:r>
              <a:rPr lang="en-US" dirty="0" smtClean="0"/>
              <a:t>Eight-bit color also exists, 256 colors total. These are called “web-safe” colors, because they are sure to render accurately on anyone’s monitor. Nowadays we don’t have to worry about that as much. (Below: 8-bit vs. 24-bit color.)</a:t>
            </a:r>
            <a:endParaRPr lang="en-US" dirty="0"/>
          </a:p>
        </p:txBody>
      </p:sp>
      <p:pic>
        <p:nvPicPr>
          <p:cNvPr id="4" name="Picture 3" descr="8_bit.png"/>
          <p:cNvPicPr>
            <a:picLocks noChangeAspect="1"/>
          </p:cNvPicPr>
          <p:nvPr/>
        </p:nvPicPr>
        <p:blipFill>
          <a:blip r:embed="rId2"/>
          <a:stretch>
            <a:fillRect/>
          </a:stretch>
        </p:blipFill>
        <p:spPr>
          <a:xfrm>
            <a:off x="1219200" y="3962400"/>
            <a:ext cx="3124200" cy="2343150"/>
          </a:xfrm>
          <a:prstGeom prst="rect">
            <a:avLst/>
          </a:prstGeom>
        </p:spPr>
      </p:pic>
      <p:pic>
        <p:nvPicPr>
          <p:cNvPr id="5" name="Picture 4" descr="24bitcolor.png"/>
          <p:cNvPicPr>
            <a:picLocks noChangeAspect="1"/>
          </p:cNvPicPr>
          <p:nvPr/>
        </p:nvPicPr>
        <p:blipFill>
          <a:blip r:embed="rId3"/>
          <a:stretch>
            <a:fillRect/>
          </a:stretch>
        </p:blipFill>
        <p:spPr>
          <a:xfrm>
            <a:off x="4953000" y="3962400"/>
            <a:ext cx="312420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You also can have 32-bit color, even 48-bit color. The last one has 281 trillion colors, far more than the eye can discern. But it is useful in some printing techniques, or so I’ve read.</a:t>
            </a:r>
          </a:p>
          <a:p>
            <a:r>
              <a:rPr lang="en-US" dirty="0" smtClean="0"/>
              <a:t>Additive color is really handy in projected applications. But it doesn’t work in printed applications, that is, ink on paper.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Additive color won’t work for printing because we can’t begin with black. We must begin with a piece of paper, and that’s usually white. </a:t>
            </a:r>
          </a:p>
          <a:p>
            <a:r>
              <a:rPr lang="en-US" dirty="0" smtClean="0"/>
              <a:t>White, as we know, is all colors. So we can’t add to all colors. We must subtract.</a:t>
            </a:r>
          </a:p>
          <a:p>
            <a:r>
              <a:rPr lang="en-US" dirty="0" smtClean="0"/>
              <a:t>Furthermore, an offset printing press can’t generate the enormous number of colors available on a computer screen. We need to run a piece of paper through the press for each ink.</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457200" y="2286000"/>
            <a:ext cx="8026400" cy="3840163"/>
          </a:xfrm>
        </p:spPr>
        <p:txBody>
          <a:bodyPr/>
          <a:lstStyle/>
          <a:p>
            <a:r>
              <a:rPr lang="en-US" dirty="0" smtClean="0"/>
              <a:t>The press below has four heads, one for each ink in the CMYK system.</a:t>
            </a:r>
            <a:endParaRPr lang="en-US" dirty="0"/>
          </a:p>
        </p:txBody>
      </p:sp>
      <p:pic>
        <p:nvPicPr>
          <p:cNvPr id="4" name="Picture 3" descr="4colorpress.jpg"/>
          <p:cNvPicPr>
            <a:picLocks noChangeAspect="1"/>
          </p:cNvPicPr>
          <p:nvPr/>
        </p:nvPicPr>
        <p:blipFill>
          <a:blip r:embed="rId2"/>
          <a:stretch>
            <a:fillRect/>
          </a:stretch>
        </p:blipFill>
        <p:spPr>
          <a:xfrm>
            <a:off x="1828800" y="2971800"/>
            <a:ext cx="5490354"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Printed color, therefore, is based on the subtractive system. While the additive primaries (used to generate all colors ) are RGB, beginning with black…</a:t>
            </a:r>
          </a:p>
          <a:p>
            <a:r>
              <a:rPr lang="en-US" dirty="0" smtClean="0"/>
              <a:t>…the subtractive primaries are </a:t>
            </a:r>
            <a:r>
              <a:rPr lang="en-US" dirty="0" smtClean="0">
                <a:solidFill>
                  <a:srgbClr val="45E5EA"/>
                </a:solidFill>
              </a:rPr>
              <a:t>Cyan</a:t>
            </a:r>
            <a:r>
              <a:rPr lang="en-US" dirty="0" smtClean="0"/>
              <a:t>, </a:t>
            </a:r>
            <a:r>
              <a:rPr lang="en-US" dirty="0" smtClean="0">
                <a:solidFill>
                  <a:srgbClr val="9E2085"/>
                </a:solidFill>
              </a:rPr>
              <a:t>Magenta</a:t>
            </a:r>
            <a:r>
              <a:rPr lang="en-US" dirty="0" smtClean="0"/>
              <a:t>, </a:t>
            </a:r>
            <a:r>
              <a:rPr lang="en-US" dirty="0" smtClean="0">
                <a:solidFill>
                  <a:srgbClr val="EAEC52"/>
                </a:solidFill>
              </a:rPr>
              <a:t>Yellow </a:t>
            </a:r>
            <a:r>
              <a:rPr lang="en-US" dirty="0" smtClean="0"/>
              <a:t>and Black (CMYK), and begin with white.</a:t>
            </a:r>
          </a:p>
          <a:p>
            <a:r>
              <a:rPr lang="en-US" dirty="0" smtClean="0"/>
              <a:t>Cyan=blue-green. Magenta=red-blue. Yellow=red-green.</a:t>
            </a:r>
          </a:p>
          <a:p>
            <a:r>
              <a:rPr lang="en-US" dirty="0" smtClean="0"/>
              <a:t>Note the relationship between the additive and subtractive primaries.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You can actually project the additive colors to produce the subtractive.</a:t>
            </a:r>
            <a:endParaRPr lang="en-US" dirty="0"/>
          </a:p>
        </p:txBody>
      </p:sp>
      <p:pic>
        <p:nvPicPr>
          <p:cNvPr id="4" name="Picture 3" descr="projectedadditivecolors.jpg"/>
          <p:cNvPicPr>
            <a:picLocks noChangeAspect="1"/>
          </p:cNvPicPr>
          <p:nvPr/>
        </p:nvPicPr>
        <p:blipFill>
          <a:blip r:embed="rId2"/>
          <a:stretch>
            <a:fillRect/>
          </a:stretch>
        </p:blipFill>
        <p:spPr>
          <a:xfrm>
            <a:off x="2423583" y="3124200"/>
            <a:ext cx="4510617" cy="3382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Subtractive primaries are based on ink colors of CMYK. Black is abbreviated “K” by tradition, perhaps because it is the “key” color. In color printing, you need black to make the other colors vibrant and snappy.</a:t>
            </a:r>
          </a:p>
          <a:p>
            <a:r>
              <a:rPr lang="en-US" dirty="0" smtClean="0"/>
              <a:t>This is why the subtractive process is also called the four-color process, producing color separations, or “</a:t>
            </a:r>
            <a:r>
              <a:rPr lang="en-US" dirty="0" err="1" smtClean="0"/>
              <a:t>seps</a:t>
            </a:r>
            <a:r>
              <a:rPr lang="en-US" dirty="0" smtClean="0"/>
              <a:t>.” Colors used are called the process colors.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362200" y="2286000"/>
            <a:ext cx="6121400" cy="3840163"/>
          </a:xfrm>
        </p:spPr>
        <p:txBody>
          <a:bodyPr/>
          <a:lstStyle/>
          <a:p>
            <a:pPr>
              <a:buNone/>
            </a:pPr>
            <a:r>
              <a:rPr lang="en-US" dirty="0" smtClean="0"/>
              <a:t>We can talk about color using two kinds of terminology: </a:t>
            </a:r>
          </a:p>
          <a:p>
            <a:r>
              <a:rPr lang="en-US" dirty="0" smtClean="0"/>
              <a:t>Color generation systems.</a:t>
            </a:r>
          </a:p>
          <a:p>
            <a:r>
              <a:rPr lang="en-US" dirty="0" smtClean="0"/>
              <a:t>Color harmony system.</a:t>
            </a:r>
          </a:p>
          <a:p>
            <a:pPr>
              <a:buNone/>
            </a:pPr>
            <a:r>
              <a:rPr lang="en-US" dirty="0"/>
              <a:t>Graphic a</a:t>
            </a:r>
            <a:r>
              <a:rPr lang="en-US" dirty="0" smtClean="0"/>
              <a:t>rtists and photographers certainly have to understand color harmony. Some of that is intuitive. As for color generation, that’s technical, and based on physics.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Note that in effect the ink in the subtractive system acts like a filter, beginning with the white paper, all colors. So if you place cyan ink and magenta ink over the paper, what do you get?</a:t>
            </a:r>
          </a:p>
          <a:p>
            <a:r>
              <a:rPr lang="en-US" dirty="0" smtClean="0"/>
              <a:t>Cyan=green and blue, so transmits those colors, and absorbs red.</a:t>
            </a:r>
          </a:p>
          <a:p>
            <a:r>
              <a:rPr lang="en-US" dirty="0" smtClean="0"/>
              <a:t>Magenta=red and blue, so transmits those colors, and absorbs green. But red has already been absorbed by the cyan, so the only color left to transmit is blue. </a:t>
            </a:r>
          </a:p>
          <a:p>
            <a:r>
              <a:rPr lang="en-US" dirty="0" smtClean="0"/>
              <a:t>Result: blue.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pic>
        <p:nvPicPr>
          <p:cNvPr id="4" name="Content Placeholder 3" descr="subtractivecolor.png"/>
          <p:cNvPicPr>
            <a:picLocks noGrp="1" noChangeAspect="1"/>
          </p:cNvPicPr>
          <p:nvPr>
            <p:ph idx="1"/>
          </p:nvPr>
        </p:nvPicPr>
        <p:blipFill>
          <a:blip r:embed="rId2"/>
          <a:stretch>
            <a:fillRect/>
          </a:stretch>
        </p:blipFill>
        <p:spPr>
          <a:xfrm>
            <a:off x="1295400" y="2892144"/>
            <a:ext cx="6197600" cy="2627875"/>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581400" y="2286000"/>
            <a:ext cx="4902200" cy="3840163"/>
          </a:xfrm>
        </p:spPr>
        <p:txBody>
          <a:bodyPr/>
          <a:lstStyle/>
          <a:p>
            <a:r>
              <a:rPr lang="en-US" dirty="0" smtClean="0"/>
              <a:t>Question: You combine magenta ink and yellow ink. What color do you get? Magenta=R and B, Yellow=R and G.</a:t>
            </a:r>
          </a:p>
          <a:p>
            <a:r>
              <a:rPr lang="en-US" dirty="0" smtClean="0"/>
              <a:t>Question: You combine yellow and cyan ink. What color do you get? Yellow=R and G, Cyan=G and B.</a:t>
            </a:r>
          </a:p>
          <a:p>
            <a:pPr>
              <a:buNone/>
            </a:pPr>
            <a:endParaRPr lang="en-US" dirty="0"/>
          </a:p>
        </p:txBody>
      </p:sp>
      <p:pic>
        <p:nvPicPr>
          <p:cNvPr id="4" name="Picture 3" descr="subtractiveprimaries.jpg"/>
          <p:cNvPicPr>
            <a:picLocks noChangeAspect="1"/>
          </p:cNvPicPr>
          <p:nvPr/>
        </p:nvPicPr>
        <p:blipFill>
          <a:blip r:embed="rId2"/>
          <a:stretch>
            <a:fillRect/>
          </a:stretch>
        </p:blipFill>
        <p:spPr>
          <a:xfrm>
            <a:off x="381000" y="2438400"/>
            <a:ext cx="3276600" cy="3276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Question: you combine cyan, magenta, and yellow ink. What do you get? A muddy brown. Inks are not pure, and it is impossible to get a good black by mixing them, hence the addition of black in the CMYK system.</a:t>
            </a:r>
          </a:p>
          <a:p>
            <a:r>
              <a:rPr lang="en-US" dirty="0" smtClean="0"/>
              <a:t>Printers use the four-color system, called process colors, as a way to avoid using a spot color for each color specified by the illustration. With only four colors, CMYK, we can generate all colors.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The process color system does not actually “mix” the colors on a page, one atop the next. Instead the colors are deposited overlapping each other, in an pattern at a precise angle. We mix the colors in our mind to see the desired color. </a:t>
            </a:r>
          </a:p>
          <a:p>
            <a:r>
              <a:rPr lang="en-US" dirty="0" smtClean="0"/>
              <a:t>In this way, each color forms a dot, similar to the half-tone process used for black and white “continuous tone” (</a:t>
            </a:r>
            <a:r>
              <a:rPr lang="en-US" dirty="0" err="1" smtClean="0"/>
              <a:t>contone</a:t>
            </a:r>
            <a:r>
              <a:rPr lang="en-US" dirty="0" smtClean="0"/>
              <a:t>) generation, as for photos.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200400" y="2286000"/>
            <a:ext cx="5283200" cy="3840163"/>
          </a:xfrm>
        </p:spPr>
        <p:txBody>
          <a:bodyPr/>
          <a:lstStyle/>
          <a:p>
            <a:r>
              <a:rPr lang="en-US" dirty="0" smtClean="0"/>
              <a:t>Here we can see a close-up of a halftone pattern. Note the closer the dots, the more overlap, and the darker the color. From farther away, it looks like gray.</a:t>
            </a:r>
            <a:endParaRPr lang="en-US" dirty="0"/>
          </a:p>
        </p:txBody>
      </p:sp>
      <p:pic>
        <p:nvPicPr>
          <p:cNvPr id="4" name="Picture 3" descr="halftonedots.jpg"/>
          <p:cNvPicPr>
            <a:picLocks noChangeAspect="1"/>
          </p:cNvPicPr>
          <p:nvPr/>
        </p:nvPicPr>
        <p:blipFill>
          <a:blip r:embed="rId2"/>
          <a:stretch>
            <a:fillRect/>
          </a:stretch>
        </p:blipFill>
        <p:spPr>
          <a:xfrm>
            <a:off x="457200" y="2481263"/>
            <a:ext cx="2392618" cy="28527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Four-color separations and halftones are printed by screening them into dots. The smaller the dots, the finer the resolution. This is expressed in dpi, dots per inch. </a:t>
            </a:r>
          </a:p>
          <a:p>
            <a:r>
              <a:rPr lang="en-US" dirty="0" smtClean="0"/>
              <a:t>Similarly resolution on computers is expressed in </a:t>
            </a:r>
            <a:r>
              <a:rPr lang="en-US" dirty="0" err="1" smtClean="0"/>
              <a:t>ppi</a:t>
            </a:r>
            <a:r>
              <a:rPr lang="en-US" dirty="0" smtClean="0"/>
              <a:t>, pixels per inch. The two are related.</a:t>
            </a:r>
          </a:p>
          <a:p>
            <a:r>
              <a:rPr lang="en-US" dirty="0" smtClean="0"/>
              <a:t>Generally, we need to save photos as double the </a:t>
            </a:r>
            <a:r>
              <a:rPr lang="en-US" dirty="0" err="1" smtClean="0"/>
              <a:t>ppi</a:t>
            </a:r>
            <a:r>
              <a:rPr lang="en-US" dirty="0" smtClean="0"/>
              <a:t> of the dpi specified. </a:t>
            </a:r>
          </a:p>
          <a:p>
            <a:pPr>
              <a:buNone/>
            </a:pP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286000" y="2286000"/>
            <a:ext cx="6197600" cy="4038600"/>
          </a:xfrm>
        </p:spPr>
        <p:txBody>
          <a:bodyPr>
            <a:normAutofit/>
          </a:bodyPr>
          <a:lstStyle/>
          <a:p>
            <a:r>
              <a:rPr lang="en-US" dirty="0" smtClean="0"/>
              <a:t>For example, many magazine-quality publications require about 133 dpi, called a 133-line screen. This means photos need to be saved at a resolution of 266 </a:t>
            </a:r>
            <a:r>
              <a:rPr lang="en-US" dirty="0" err="1" smtClean="0"/>
              <a:t>ppi</a:t>
            </a:r>
            <a:r>
              <a:rPr lang="en-US" dirty="0" smtClean="0"/>
              <a:t> to be of acceptable quality.</a:t>
            </a:r>
          </a:p>
          <a:p>
            <a:r>
              <a:rPr lang="en-US" dirty="0" smtClean="0"/>
              <a:t>Publications on newsprint or other low quality stock are printed at 55- or 65-line screens to avoid dot gain. This is why they don’t look as high quality as those in magazines.</a:t>
            </a:r>
          </a:p>
          <a:p>
            <a:r>
              <a:rPr lang="en-US" dirty="0" smtClean="0"/>
              <a:t>“Dot gain” means that as the ink soaks into low quality paper, it gets bigger, giving the photo a muddy look.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Ink must soak into lower-quality paper to allow it to dry quickly, because newspapers are quickly printed and distributed within hours. </a:t>
            </a:r>
          </a:p>
          <a:p>
            <a:r>
              <a:rPr lang="en-US" dirty="0" smtClean="0"/>
              <a:t>Magazines often are printed on coated stock (shiny paper) that does not allow ink to soak in. Instead it dries more slowly by oxidation. This keeps fine details sharp, but a printer has to let the publication dry before it can be distributed.</a:t>
            </a:r>
          </a:p>
          <a:p>
            <a:r>
              <a:rPr lang="en-US" dirty="0" smtClean="0"/>
              <a:t>Consider the color dot pattern at left; the higher the dot gain, the more likely fine details will become muddy.</a:t>
            </a:r>
          </a:p>
        </p:txBody>
      </p:sp>
      <p:pic>
        <p:nvPicPr>
          <p:cNvPr id="4" name="Picture 3" descr="colorsep1.jpg"/>
          <p:cNvPicPr>
            <a:picLocks noChangeAspect="1"/>
          </p:cNvPicPr>
          <p:nvPr/>
        </p:nvPicPr>
        <p:blipFill>
          <a:blip r:embed="rId2"/>
          <a:stretch>
            <a:fillRect/>
          </a:stretch>
        </p:blipFill>
        <p:spPr>
          <a:xfrm>
            <a:off x="457200" y="2438400"/>
            <a:ext cx="1828800" cy="177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This close-up shows a process color screening process. Note cyan atop yellow appears as green. Magenta on yellow appears (orangish) red. </a:t>
            </a:r>
            <a:endParaRPr lang="en-US" dirty="0"/>
          </a:p>
        </p:txBody>
      </p:sp>
      <p:pic>
        <p:nvPicPr>
          <p:cNvPr id="4" name="Picture 3" descr="CMYK_raster_print.jpg"/>
          <p:cNvPicPr>
            <a:picLocks noChangeAspect="1"/>
          </p:cNvPicPr>
          <p:nvPr/>
        </p:nvPicPr>
        <p:blipFill>
          <a:blip r:embed="rId2"/>
          <a:stretch>
            <a:fillRect/>
          </a:stretch>
        </p:blipFill>
        <p:spPr>
          <a:xfrm>
            <a:off x="3352800" y="3429000"/>
            <a:ext cx="3175000" cy="25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733800" y="2286000"/>
            <a:ext cx="4749800" cy="3840163"/>
          </a:xfrm>
        </p:spPr>
        <p:txBody>
          <a:bodyPr>
            <a:normAutofit fontScale="92500" lnSpcReduction="20000"/>
          </a:bodyPr>
          <a:lstStyle/>
          <a:p>
            <a:r>
              <a:rPr lang="en-US" dirty="0" smtClean="0"/>
              <a:t>Color, of course, is simply visible wavelengths from the electromagnetic spectrum. </a:t>
            </a:r>
          </a:p>
          <a:p>
            <a:r>
              <a:rPr lang="en-US" dirty="0" smtClean="0"/>
              <a:t>Also part of the spectrum is infrared, ultraviolet, radio waves and x-rays. </a:t>
            </a:r>
          </a:p>
          <a:p>
            <a:r>
              <a:rPr lang="en-US" dirty="0" smtClean="0"/>
              <a:t>Black is not a color. Black is the absence of light, obviously! But historically people really did think black was a color. Experiments in physics proved that to be false.</a:t>
            </a:r>
          </a:p>
          <a:p>
            <a:r>
              <a:rPr lang="en-US" dirty="0" smtClean="0"/>
              <a:t>Black nevertheless has strong visual weight in an image or design.</a:t>
            </a:r>
          </a:p>
        </p:txBody>
      </p:sp>
      <p:pic>
        <p:nvPicPr>
          <p:cNvPr id="4" name="Picture 3" descr="visiblespectrum.jpg"/>
          <p:cNvPicPr>
            <a:picLocks noChangeAspect="1"/>
          </p:cNvPicPr>
          <p:nvPr/>
        </p:nvPicPr>
        <p:blipFill>
          <a:blip r:embed="rId2"/>
          <a:stretch>
            <a:fillRect/>
          </a:stretch>
        </p:blipFill>
        <p:spPr>
          <a:xfrm>
            <a:off x="304800" y="2438400"/>
            <a:ext cx="3429000" cy="1935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Color separations on a typical offset press must be created and printed with a high degree of accuracy to produce a quality printed product. This requires skilled printers.</a:t>
            </a:r>
          </a:p>
          <a:p>
            <a:r>
              <a:rPr lang="en-US" dirty="0" smtClean="0"/>
              <a:t>Recall that a piece of paper must be run through an offset press four times to print process color: once for each process ink, plus black.</a:t>
            </a:r>
          </a:p>
          <a:p>
            <a:r>
              <a:rPr lang="en-US" dirty="0" smtClean="0"/>
              <a:t>If the paper is run through at a slightly different angle, the colors won’t overlap properly. A color ghost may be seen on an edge, and colors will be muddy. This is called “out of registration.”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Registration problems are particularly common in publications printed and distributed quickly, such as newspapers. </a:t>
            </a:r>
          </a:p>
          <a:p>
            <a:r>
              <a:rPr lang="en-US" dirty="0" smtClean="0"/>
              <a:t>In magazines and quality publications, photographers may prefer to see proof copies of color separations, to check color quality.</a:t>
            </a:r>
          </a:p>
          <a:p>
            <a:r>
              <a:rPr lang="en-US" dirty="0" smtClean="0"/>
              <a:t>They may also prefer to go to the printers at the beginning of a run, to check color quality </a:t>
            </a:r>
            <a:r>
              <a:rPr lang="en-US" smtClean="0"/>
              <a:t>off the press. </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 of registration</a:t>
            </a:r>
          </a:p>
        </p:txBody>
      </p:sp>
      <p:sp>
        <p:nvSpPr>
          <p:cNvPr id="3" name="Content Placeholder 2"/>
          <p:cNvSpPr>
            <a:spLocks noGrp="1"/>
          </p:cNvSpPr>
          <p:nvPr>
            <p:ph idx="1"/>
          </p:nvPr>
        </p:nvSpPr>
        <p:spPr>
          <a:xfrm>
            <a:off x="457200" y="2286000"/>
            <a:ext cx="8026400" cy="3840163"/>
          </a:xfrm>
        </p:spPr>
        <p:txBody>
          <a:bodyPr/>
          <a:lstStyle/>
          <a:p>
            <a:r>
              <a:rPr lang="en-US"/>
              <a:t>Amajor registration problem from a recent issue of the </a:t>
            </a:r>
            <a:r>
              <a:rPr lang="en-US" i="1"/>
              <a:t>Minneapolis Star-Tribune </a:t>
            </a:r>
            <a:r>
              <a:rPr lang="en-US"/>
              <a:t>outstate edition. It was probably fixed by the time the metro edition appeared.</a:t>
            </a:r>
          </a:p>
        </p:txBody>
      </p:sp>
      <p:pic>
        <p:nvPicPr>
          <p:cNvPr id="4" name="Picture 3" descr="registrationproblem3-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109151"/>
            <a:ext cx="5068494" cy="3581400"/>
          </a:xfrm>
          <a:prstGeom prst="rect">
            <a:avLst/>
          </a:prstGeom>
        </p:spPr>
      </p:pic>
    </p:spTree>
    <p:extLst>
      <p:ext uri="{BB962C8B-B14F-4D97-AF65-F5344CB8AC3E}">
        <p14:creationId xmlns:p14="http://schemas.microsoft.com/office/powerpoint/2010/main" val="106640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We said color theory can be related to color generation system or color harmony. Color harmony may be considered by three properties:</a:t>
            </a:r>
          </a:p>
          <a:p>
            <a:r>
              <a:rPr lang="en-US" dirty="0" smtClean="0"/>
              <a:t>Hue.</a:t>
            </a:r>
          </a:p>
          <a:p>
            <a:r>
              <a:rPr lang="en-US" dirty="0" smtClean="0"/>
              <a:t>Value.</a:t>
            </a:r>
          </a:p>
          <a:p>
            <a:r>
              <a:rPr lang="en-US" dirty="0" smtClean="0"/>
              <a:t>Saturation.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Hue is the name of the color, determined by the wavelength of the electromagnetic spectrum. </a:t>
            </a:r>
          </a:p>
          <a:p>
            <a:r>
              <a:rPr lang="en-US" dirty="0" smtClean="0"/>
              <a:t>The </a:t>
            </a:r>
            <a:r>
              <a:rPr lang="en-US" dirty="0" err="1" smtClean="0"/>
              <a:t>Munsell</a:t>
            </a:r>
            <a:r>
              <a:rPr lang="en-US" dirty="0" smtClean="0"/>
              <a:t> color wheel sets up five primary hues: </a:t>
            </a:r>
            <a:r>
              <a:rPr lang="en-US" dirty="0" smtClean="0">
                <a:solidFill>
                  <a:srgbClr val="FF0000"/>
                </a:solidFill>
              </a:rPr>
              <a:t>red</a:t>
            </a:r>
            <a:r>
              <a:rPr lang="en-US" dirty="0" smtClean="0"/>
              <a:t>, </a:t>
            </a:r>
            <a:r>
              <a:rPr lang="en-US" dirty="0" smtClean="0">
                <a:solidFill>
                  <a:srgbClr val="FFE412"/>
                </a:solidFill>
              </a:rPr>
              <a:t>yellow</a:t>
            </a:r>
            <a:r>
              <a:rPr lang="en-US" dirty="0" smtClean="0"/>
              <a:t>, </a:t>
            </a:r>
            <a:r>
              <a:rPr lang="en-US" dirty="0" smtClean="0">
                <a:solidFill>
                  <a:srgbClr val="008000"/>
                </a:solidFill>
              </a:rPr>
              <a:t>green </a:t>
            </a:r>
            <a:r>
              <a:rPr lang="en-US" dirty="0" smtClean="0">
                <a:solidFill>
                  <a:srgbClr val="0000FF"/>
                </a:solidFill>
              </a:rPr>
              <a:t>blue </a:t>
            </a:r>
            <a:r>
              <a:rPr lang="en-US" dirty="0" smtClean="0"/>
              <a:t>and </a:t>
            </a:r>
            <a:r>
              <a:rPr lang="en-US" dirty="0" smtClean="0">
                <a:solidFill>
                  <a:srgbClr val="660066"/>
                </a:solidFill>
              </a:rPr>
              <a:t>purple</a:t>
            </a:r>
            <a:r>
              <a:rPr lang="en-US" dirty="0" smtClean="0"/>
              <a:t>.</a:t>
            </a:r>
            <a:endParaRPr lang="en-US" dirty="0"/>
          </a:p>
        </p:txBody>
      </p:sp>
      <p:pic>
        <p:nvPicPr>
          <p:cNvPr id="4" name="Picture 3" descr="electrospectrum.jpg"/>
          <p:cNvPicPr>
            <a:picLocks noChangeAspect="1"/>
          </p:cNvPicPr>
          <p:nvPr/>
        </p:nvPicPr>
        <p:blipFill>
          <a:blip r:embed="rId2"/>
          <a:stretch>
            <a:fillRect/>
          </a:stretch>
        </p:blipFill>
        <p:spPr>
          <a:xfrm>
            <a:off x="2438400" y="4038600"/>
            <a:ext cx="5765800" cy="2319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895600" y="2286000"/>
            <a:ext cx="5588000" cy="3840163"/>
          </a:xfrm>
        </p:spPr>
        <p:txBody>
          <a:bodyPr/>
          <a:lstStyle/>
          <a:p>
            <a:r>
              <a:rPr lang="en-US" dirty="0" smtClean="0"/>
              <a:t>Value is the degree of lightness or darkness of a color. In paint, we mix black to darken a color, called a shade, and white to lighten a color, called a tint. Photographers also call this tone.</a:t>
            </a:r>
          </a:p>
          <a:p>
            <a:r>
              <a:rPr lang="en-US" dirty="0" smtClean="0"/>
              <a:t>Saturation, or intensity, is a measure of the color’s perceived purity or brightness. </a:t>
            </a:r>
            <a:r>
              <a:rPr lang="en-US" dirty="0" err="1" smtClean="0"/>
              <a:t>Munsell</a:t>
            </a:r>
            <a:r>
              <a:rPr lang="en-US" dirty="0" smtClean="0"/>
              <a:t> called this </a:t>
            </a:r>
            <a:r>
              <a:rPr lang="en-US" dirty="0" err="1" smtClean="0"/>
              <a:t>chroma</a:t>
            </a:r>
            <a:r>
              <a:rPr lang="en-US" dirty="0" smtClean="0"/>
              <a:t>.</a:t>
            </a:r>
            <a:endParaRPr lang="en-US" dirty="0"/>
          </a:p>
        </p:txBody>
      </p:sp>
      <p:pic>
        <p:nvPicPr>
          <p:cNvPr id="4" name="Picture 3" descr="munsellcolorwheel.jpg"/>
          <p:cNvPicPr>
            <a:picLocks noChangeAspect="1"/>
          </p:cNvPicPr>
          <p:nvPr/>
        </p:nvPicPr>
        <p:blipFill>
          <a:blip r:embed="rId2"/>
          <a:stretch>
            <a:fillRect/>
          </a:stretch>
        </p:blipFill>
        <p:spPr>
          <a:xfrm>
            <a:off x="381000" y="2286000"/>
            <a:ext cx="2236787" cy="2246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3962400" y="2286000"/>
            <a:ext cx="4521200" cy="3840163"/>
          </a:xfrm>
        </p:spPr>
        <p:txBody>
          <a:bodyPr/>
          <a:lstStyle/>
          <a:p>
            <a:r>
              <a:rPr lang="en-US" dirty="0" smtClean="0"/>
              <a:t>We can choose color harmony based on complementary colors on a color wheel.</a:t>
            </a:r>
          </a:p>
          <a:p>
            <a:r>
              <a:rPr lang="en-US" dirty="0" smtClean="0"/>
              <a:t>A color wheel can guide color choice as described in this </a:t>
            </a:r>
            <a:r>
              <a:rPr lang="en-US" dirty="0" err="1" smtClean="0">
                <a:hlinkClick r:id="rId2"/>
              </a:rPr>
              <a:t>YouTube</a:t>
            </a:r>
            <a:r>
              <a:rPr lang="en-US" dirty="0" smtClean="0">
                <a:hlinkClick r:id="rId2"/>
              </a:rPr>
              <a:t> video. </a:t>
            </a:r>
            <a:r>
              <a:rPr lang="en-US" dirty="0"/>
              <a:t> </a:t>
            </a:r>
            <a:r>
              <a:rPr lang="en-US" sz="1400" dirty="0"/>
              <a:t>[http://www.youtube.com/watch?v=59QGexKdFUI]</a:t>
            </a:r>
          </a:p>
        </p:txBody>
      </p:sp>
      <p:pic>
        <p:nvPicPr>
          <p:cNvPr id="4" name="Picture 3" descr="colorwheel.jpg"/>
          <p:cNvPicPr>
            <a:picLocks noChangeAspect="1"/>
          </p:cNvPicPr>
          <p:nvPr/>
        </p:nvPicPr>
        <p:blipFill>
          <a:blip r:embed="rId3"/>
          <a:stretch>
            <a:fillRect/>
          </a:stretch>
        </p:blipFill>
        <p:spPr>
          <a:xfrm>
            <a:off x="480517" y="1981200"/>
            <a:ext cx="3405683"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457200" y="2286000"/>
            <a:ext cx="8026400" cy="3840163"/>
          </a:xfrm>
        </p:spPr>
        <p:txBody>
          <a:bodyPr/>
          <a:lstStyle/>
          <a:p>
            <a:pPr>
              <a:buNone/>
            </a:pPr>
            <a:r>
              <a:rPr lang="en-US" dirty="0" smtClean="0"/>
              <a:t>Some general guidelines for choosing color:</a:t>
            </a:r>
          </a:p>
          <a:p>
            <a:r>
              <a:rPr lang="en-US" dirty="0" smtClean="0"/>
              <a:t>Differences will be emphasized. For example, yellow surrounded by green will tend to appear more yellow; green surrounded by yellow it will tend to appear more green. This is the rule of simultaneous contrast.</a:t>
            </a:r>
            <a:endParaRPr lang="en-US" dirty="0"/>
          </a:p>
        </p:txBody>
      </p:sp>
      <p:pic>
        <p:nvPicPr>
          <p:cNvPr id="4" name="Picture 3" descr="greenyellow.jpg"/>
          <p:cNvPicPr>
            <a:picLocks noChangeAspect="1"/>
          </p:cNvPicPr>
          <p:nvPr/>
        </p:nvPicPr>
        <p:blipFill>
          <a:blip r:embed="rId2"/>
          <a:stretch>
            <a:fillRect/>
          </a:stretch>
        </p:blipFill>
        <p:spPr>
          <a:xfrm>
            <a:off x="304800" y="4438164"/>
            <a:ext cx="3962400" cy="1408729"/>
          </a:xfrm>
          <a:prstGeom prst="rect">
            <a:avLst/>
          </a:prstGeom>
        </p:spPr>
      </p:pic>
      <p:pic>
        <p:nvPicPr>
          <p:cNvPr id="5" name="Picture 4" descr="yellowgreen.jpg"/>
          <p:cNvPicPr>
            <a:picLocks noChangeAspect="1"/>
          </p:cNvPicPr>
          <p:nvPr/>
        </p:nvPicPr>
        <p:blipFill>
          <a:blip r:embed="rId3"/>
          <a:stretch>
            <a:fillRect/>
          </a:stretch>
        </p:blipFill>
        <p:spPr>
          <a:xfrm>
            <a:off x="4495800" y="4438164"/>
            <a:ext cx="3891890" cy="1358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Warm colors appear to advance; cool colors appear to recede. We can use this perception to add a feeling of dimension.</a:t>
            </a:r>
            <a:endParaRPr lang="en-US" dirty="0"/>
          </a:p>
        </p:txBody>
      </p:sp>
      <p:pic>
        <p:nvPicPr>
          <p:cNvPr id="4" name="Picture 3" descr="warmandcool.png"/>
          <p:cNvPicPr>
            <a:picLocks noChangeAspect="1"/>
          </p:cNvPicPr>
          <p:nvPr/>
        </p:nvPicPr>
        <p:blipFill>
          <a:blip r:embed="rId2"/>
          <a:stretch>
            <a:fillRect/>
          </a:stretch>
        </p:blipFill>
        <p:spPr>
          <a:xfrm>
            <a:off x="1524000" y="3668915"/>
            <a:ext cx="6841750" cy="2457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Reds tend to </a:t>
            </a:r>
            <a:r>
              <a:rPr lang="en-US" dirty="0" smtClean="0">
                <a:solidFill>
                  <a:srgbClr val="FF0000"/>
                </a:solidFill>
              </a:rPr>
              <a:t>dominate </a:t>
            </a:r>
            <a:r>
              <a:rPr lang="en-US" dirty="0" smtClean="0"/>
              <a:t>in a design.</a:t>
            </a:r>
          </a:p>
          <a:p>
            <a:r>
              <a:rPr lang="en-US" dirty="0" smtClean="0"/>
              <a:t>Research shows the favorite color of most Americans is </a:t>
            </a:r>
            <a:r>
              <a:rPr lang="en-US" dirty="0" smtClean="0">
                <a:solidFill>
                  <a:srgbClr val="0000FF"/>
                </a:solidFill>
              </a:rPr>
              <a:t>blue</a:t>
            </a:r>
            <a:r>
              <a:rPr lang="en-US" dirty="0" smtClean="0"/>
              <a:t>.</a:t>
            </a:r>
          </a:p>
          <a:p>
            <a:r>
              <a:rPr lang="en-US" dirty="0" smtClean="0">
                <a:solidFill>
                  <a:srgbClr val="008000"/>
                </a:solidFill>
              </a:rPr>
              <a:t>Green </a:t>
            </a:r>
            <a:r>
              <a:rPr lang="en-US" dirty="0" smtClean="0"/>
              <a:t>in America is associated with bitterness; </a:t>
            </a:r>
            <a:r>
              <a:rPr lang="en-US" dirty="0" smtClean="0">
                <a:solidFill>
                  <a:srgbClr val="894D20"/>
                </a:solidFill>
              </a:rPr>
              <a:t>brown </a:t>
            </a:r>
            <a:r>
              <a:rPr lang="en-US" dirty="0" smtClean="0"/>
              <a:t>is associated with maleness. This means, for example, that sugar will tend not to sell in a green package, and women’s cosmetics will tend not to sell in a brown package.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a:xfrm>
            <a:off x="2667000" y="2286000"/>
            <a:ext cx="5816600" cy="3840163"/>
          </a:xfrm>
        </p:spPr>
        <p:txBody>
          <a:bodyPr/>
          <a:lstStyle/>
          <a:p>
            <a:r>
              <a:rPr lang="en-US" dirty="0" smtClean="0"/>
              <a:t>If you add all the visible wavelengths together, you get white light. We can prove this obviously by using a prism; a prism separates white light into wavelengths. </a:t>
            </a:r>
          </a:p>
          <a:p>
            <a:r>
              <a:rPr lang="en-US" dirty="0" smtClean="0"/>
              <a:t>A rainbow is simply a prism of raindrops separating sunlight into wavelengths. </a:t>
            </a:r>
            <a:endParaRPr lang="en-US" dirty="0"/>
          </a:p>
        </p:txBody>
      </p:sp>
      <p:pic>
        <p:nvPicPr>
          <p:cNvPr id="4" name="Picture 3"/>
          <p:cNvPicPr>
            <a:picLocks noChangeAspect="1"/>
          </p:cNvPicPr>
          <p:nvPr/>
        </p:nvPicPr>
        <p:blipFill>
          <a:blip r:embed="rId2"/>
          <a:stretch>
            <a:fillRect/>
          </a:stretch>
        </p:blipFill>
        <p:spPr>
          <a:xfrm>
            <a:off x="457200" y="2438400"/>
            <a:ext cx="202020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pPr>
              <a:buNone/>
            </a:pPr>
            <a:r>
              <a:rPr lang="en-US" dirty="0" smtClean="0"/>
              <a:t>When choosing spot colors, graphic artists may:</a:t>
            </a:r>
          </a:p>
          <a:p>
            <a:r>
              <a:rPr lang="en-US" dirty="0" smtClean="0"/>
              <a:t>Consider a spot color for graphic or clip art.</a:t>
            </a:r>
          </a:p>
          <a:p>
            <a:r>
              <a:rPr lang="en-US" dirty="0" smtClean="0"/>
              <a:t>Consider a spot color for all headlines, subheads, drop caps, etc.</a:t>
            </a:r>
          </a:p>
          <a:p>
            <a:r>
              <a:rPr lang="en-US" dirty="0" smtClean="0"/>
              <a:t>Create screened backgrounds using a spot color.</a:t>
            </a:r>
          </a:p>
          <a:p>
            <a:r>
              <a:rPr lang="en-US" dirty="0" smtClean="0"/>
              <a:t>Keep a publication unified by choosing a single color for all headlines, drop caps, etc. An artist can screen the color </a:t>
            </a:r>
            <a:r>
              <a:rPr lang="en-US" dirty="0"/>
              <a:t>(make it lighter) for </a:t>
            </a:r>
            <a:r>
              <a:rPr lang="en-US" dirty="0" smtClean="0"/>
              <a:t>variety.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p:txBody>
          <a:bodyPr/>
          <a:lstStyle/>
          <a:p>
            <a:r>
              <a:rPr lang="en-US"/>
              <a:t>Photographers may choose color harmony or contrast to enhance a center of interest or aid other tools of composition. </a:t>
            </a:r>
          </a:p>
        </p:txBody>
      </p:sp>
      <p:pic>
        <p:nvPicPr>
          <p:cNvPr id="4" name="Picture 3" descr="cambridgephonebooth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581400"/>
            <a:ext cx="4292600" cy="2822905"/>
          </a:xfrm>
          <a:prstGeom prst="rect">
            <a:avLst/>
          </a:prstGeom>
        </p:spPr>
      </p:pic>
    </p:spTree>
    <p:extLst>
      <p:ext uri="{BB962C8B-B14F-4D97-AF65-F5344CB8AC3E}">
        <p14:creationId xmlns:p14="http://schemas.microsoft.com/office/powerpoint/2010/main" val="561914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p:txBody>
          <a:bodyPr/>
          <a:lstStyle/>
          <a:p>
            <a:r>
              <a:rPr lang="en-US"/>
              <a:t>Often photographers choose what artists call a limited palette—a few colors that harmonize, instead of many.</a:t>
            </a:r>
          </a:p>
        </p:txBody>
      </p:sp>
      <p:pic>
        <p:nvPicPr>
          <p:cNvPr id="4" name="Picture 3" descr="limitedpalet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352800"/>
            <a:ext cx="4267200" cy="3200400"/>
          </a:xfrm>
          <a:prstGeom prst="rect">
            <a:avLst/>
          </a:prstGeom>
        </p:spPr>
      </p:pic>
    </p:spTree>
    <p:extLst>
      <p:ext uri="{BB962C8B-B14F-4D97-AF65-F5344CB8AC3E}">
        <p14:creationId xmlns:p14="http://schemas.microsoft.com/office/powerpoint/2010/main" val="857079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a:xfrm>
            <a:off x="533401" y="2286000"/>
            <a:ext cx="4495800" cy="3840163"/>
          </a:xfrm>
        </p:spPr>
        <p:txBody>
          <a:bodyPr/>
          <a:lstStyle/>
          <a:p>
            <a:r>
              <a:rPr lang="en-US"/>
              <a:t>Black may not be a color, but it can be effective when combined with colors.</a:t>
            </a:r>
          </a:p>
        </p:txBody>
      </p:sp>
      <p:pic>
        <p:nvPicPr>
          <p:cNvPr id="4" name="Picture 3" descr="colorandbl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133600"/>
            <a:ext cx="3602207" cy="4465637"/>
          </a:xfrm>
          <a:prstGeom prst="rect">
            <a:avLst/>
          </a:prstGeom>
        </p:spPr>
      </p:pic>
    </p:spTree>
    <p:extLst>
      <p:ext uri="{BB962C8B-B14F-4D97-AF65-F5344CB8AC3E}">
        <p14:creationId xmlns:p14="http://schemas.microsoft.com/office/powerpoint/2010/main" val="2403374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p:txBody>
          <a:bodyPr/>
          <a:lstStyle/>
          <a:p>
            <a:r>
              <a:rPr lang="en-US"/>
              <a:t>Strongly contrasting foreground and background colors can emphasize a center of interest.</a:t>
            </a:r>
          </a:p>
        </p:txBody>
      </p:sp>
      <p:pic>
        <p:nvPicPr>
          <p:cNvPr id="4" name="Picture 3" descr="colorcontr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57" y="3104943"/>
            <a:ext cx="3098365" cy="3429000"/>
          </a:xfrm>
          <a:prstGeom prst="rect">
            <a:avLst/>
          </a:prstGeom>
        </p:spPr>
      </p:pic>
    </p:spTree>
    <p:extLst>
      <p:ext uri="{BB962C8B-B14F-4D97-AF65-F5344CB8AC3E}">
        <p14:creationId xmlns:p14="http://schemas.microsoft.com/office/powerpoint/2010/main" val="2080239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p:txBody>
          <a:bodyPr/>
          <a:lstStyle/>
          <a:p>
            <a:r>
              <a:rPr lang="en-US"/>
              <a:t>Warm light of sunrise or sunset can help to harmonize clashing hues.</a:t>
            </a:r>
          </a:p>
        </p:txBody>
      </p:sp>
      <p:pic>
        <p:nvPicPr>
          <p:cNvPr id="4" name="Picture 3" descr="colorharmonysunri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3124200"/>
            <a:ext cx="5491343" cy="3390694"/>
          </a:xfrm>
          <a:prstGeom prst="rect">
            <a:avLst/>
          </a:prstGeom>
        </p:spPr>
      </p:pic>
    </p:spTree>
    <p:extLst>
      <p:ext uri="{BB962C8B-B14F-4D97-AF65-F5344CB8AC3E}">
        <p14:creationId xmlns:p14="http://schemas.microsoft.com/office/powerpoint/2010/main" val="35156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a:xfrm>
            <a:off x="1066800" y="2286000"/>
            <a:ext cx="5029200" cy="3840163"/>
          </a:xfrm>
        </p:spPr>
        <p:txBody>
          <a:bodyPr/>
          <a:lstStyle/>
          <a:p>
            <a:r>
              <a:rPr lang="en-US"/>
              <a:t>Nature often provides natural color harmony.</a:t>
            </a:r>
          </a:p>
        </p:txBody>
      </p:sp>
      <p:pic>
        <p:nvPicPr>
          <p:cNvPr id="4" name="Picture 3" descr="colorharmonyinn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36081"/>
            <a:ext cx="2451187" cy="4419600"/>
          </a:xfrm>
          <a:prstGeom prst="rect">
            <a:avLst/>
          </a:prstGeom>
        </p:spPr>
      </p:pic>
    </p:spTree>
    <p:extLst>
      <p:ext uri="{BB962C8B-B14F-4D97-AF65-F5344CB8AC3E}">
        <p14:creationId xmlns:p14="http://schemas.microsoft.com/office/powerpoint/2010/main" val="93640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in photography</a:t>
            </a:r>
          </a:p>
        </p:txBody>
      </p:sp>
      <p:sp>
        <p:nvSpPr>
          <p:cNvPr id="3" name="Content Placeholder 2"/>
          <p:cNvSpPr>
            <a:spLocks noGrp="1"/>
          </p:cNvSpPr>
          <p:nvPr>
            <p:ph idx="1"/>
          </p:nvPr>
        </p:nvSpPr>
        <p:spPr/>
        <p:txBody>
          <a:bodyPr/>
          <a:lstStyle/>
          <a:p>
            <a:r>
              <a:rPr lang="en-US"/>
              <a:t>Lots of colors together may compete, and not harmonize. Yet it’s difficult for photojournalists to find color harmony in street photography.</a:t>
            </a:r>
          </a:p>
        </p:txBody>
      </p:sp>
      <p:pic>
        <p:nvPicPr>
          <p:cNvPr id="4" name="Picture 3" descr="manycolo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429000"/>
            <a:ext cx="6751021" cy="3048626"/>
          </a:xfrm>
          <a:prstGeom prst="rect">
            <a:avLst/>
          </a:prstGeom>
        </p:spPr>
      </p:pic>
    </p:spTree>
    <p:extLst>
      <p:ext uri="{BB962C8B-B14F-4D97-AF65-F5344CB8AC3E}">
        <p14:creationId xmlns:p14="http://schemas.microsoft.com/office/powerpoint/2010/main" val="356491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As we have noted before, “white” light actually usually has a slight color cast. This is due to either the color temperature of the source, or the wavelengths missing.</a:t>
            </a:r>
          </a:p>
          <a:p>
            <a:r>
              <a:rPr lang="en-US" dirty="0" smtClean="0"/>
              <a:t>Higher temperature light is bluer. Lower temperature is redder. This is expressed in </a:t>
            </a:r>
            <a:r>
              <a:rPr lang="en-US" b="1" dirty="0" smtClean="0"/>
              <a:t>color temperature</a:t>
            </a:r>
            <a:r>
              <a:rPr lang="en-US" dirty="0" smtClean="0"/>
              <a:t>, using the Kelvin scale.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 theory</a:t>
            </a:r>
          </a:p>
        </p:txBody>
      </p:sp>
      <p:sp>
        <p:nvSpPr>
          <p:cNvPr id="3" name="Content Placeholder 2"/>
          <p:cNvSpPr>
            <a:spLocks noGrp="1"/>
          </p:cNvSpPr>
          <p:nvPr>
            <p:ph idx="1"/>
          </p:nvPr>
        </p:nvSpPr>
        <p:spPr>
          <a:xfrm>
            <a:off x="457200" y="2286000"/>
            <a:ext cx="8026400" cy="3840163"/>
          </a:xfrm>
        </p:spPr>
        <p:txBody>
          <a:bodyPr/>
          <a:lstStyle/>
          <a:p>
            <a:r>
              <a:rPr lang="en-US"/>
              <a:t>This photo shows three different color temperatures: the sunlight through the window is highest; the incandescent light shining on the figures is warmer; the fire is warmest, or lowest, color temperature.</a:t>
            </a:r>
          </a:p>
        </p:txBody>
      </p:sp>
      <p:pic>
        <p:nvPicPr>
          <p:cNvPr id="5" name="Picture 4" descr="warm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52800"/>
            <a:ext cx="5334000" cy="3301716"/>
          </a:xfrm>
          <a:prstGeom prst="rect">
            <a:avLst/>
          </a:prstGeom>
        </p:spPr>
      </p:pic>
    </p:spTree>
    <p:extLst>
      <p:ext uri="{BB962C8B-B14F-4D97-AF65-F5344CB8AC3E}">
        <p14:creationId xmlns:p14="http://schemas.microsoft.com/office/powerpoint/2010/main" val="4135835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You can see the effect of different Kelvin temperatures editing in Photoshop’s Camera Raw. Below we have color balance at, 5,050 degrees K, 6,500 K, and 3,800 degrees K. </a:t>
            </a:r>
            <a:endParaRPr lang="en-US" dirty="0"/>
          </a:p>
        </p:txBody>
      </p:sp>
      <p:pic>
        <p:nvPicPr>
          <p:cNvPr id="4" name="Picture 3" descr="colorbalanc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9218"/>
            <a:ext cx="2850142" cy="2286000"/>
          </a:xfrm>
          <a:prstGeom prst="rect">
            <a:avLst/>
          </a:prstGeom>
        </p:spPr>
      </p:pic>
      <p:pic>
        <p:nvPicPr>
          <p:cNvPr id="5" name="Picture 4" descr="colorbalanc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819218"/>
            <a:ext cx="2819400" cy="2274186"/>
          </a:xfrm>
          <a:prstGeom prst="rect">
            <a:avLst/>
          </a:prstGeom>
        </p:spPr>
      </p:pic>
      <p:pic>
        <p:nvPicPr>
          <p:cNvPr id="6" name="Picture 5" descr="colorbalance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19218"/>
            <a:ext cx="2748175" cy="2274186"/>
          </a:xfrm>
          <a:prstGeom prst="rect">
            <a:avLst/>
          </a:prstGeom>
        </p:spPr>
      </p:pic>
    </p:spTree>
    <p:extLst>
      <p:ext uri="{BB962C8B-B14F-4D97-AF65-F5344CB8AC3E}">
        <p14:creationId xmlns:p14="http://schemas.microsoft.com/office/powerpoint/2010/main" val="585464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In addition to color cast, photographers need to understand how color is generated by machines we use, such as computers, televisions, and printing presses.</a:t>
            </a:r>
          </a:p>
          <a:p>
            <a:pPr>
              <a:buNone/>
            </a:pPr>
            <a:r>
              <a:rPr lang="en-US" dirty="0" smtClean="0"/>
              <a:t>We generate colors in two ways: </a:t>
            </a:r>
          </a:p>
          <a:p>
            <a:r>
              <a:rPr lang="en-US" dirty="0" smtClean="0"/>
              <a:t>The additive system.</a:t>
            </a:r>
          </a:p>
          <a:p>
            <a:r>
              <a:rPr lang="en-US" dirty="0" smtClean="0"/>
              <a:t>The subtractive system.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lstStyle/>
          <a:p>
            <a:r>
              <a:rPr lang="en-US" dirty="0" smtClean="0"/>
              <a:t>The additive system begins with the absence of color, that is, black, and adds colors to that to reach the color we want.</a:t>
            </a:r>
          </a:p>
          <a:p>
            <a:r>
              <a:rPr lang="en-US" dirty="0" smtClean="0"/>
              <a:t>It is based on three additive primaries: </a:t>
            </a:r>
            <a:r>
              <a:rPr lang="en-US" dirty="0" smtClean="0">
                <a:solidFill>
                  <a:srgbClr val="FF0000"/>
                </a:solidFill>
              </a:rPr>
              <a:t>red</a:t>
            </a:r>
            <a:r>
              <a:rPr lang="en-US" dirty="0" smtClean="0"/>
              <a:t>, </a:t>
            </a:r>
            <a:r>
              <a:rPr lang="en-US" dirty="0" smtClean="0">
                <a:solidFill>
                  <a:srgbClr val="008000"/>
                </a:solidFill>
              </a:rPr>
              <a:t>green</a:t>
            </a:r>
            <a:r>
              <a:rPr lang="en-US" dirty="0" smtClean="0"/>
              <a:t>, and </a:t>
            </a:r>
            <a:r>
              <a:rPr lang="en-US" dirty="0" smtClean="0">
                <a:solidFill>
                  <a:srgbClr val="0000FF"/>
                </a:solidFill>
              </a:rPr>
              <a:t>blue </a:t>
            </a:r>
            <a:r>
              <a:rPr lang="en-US" dirty="0" smtClean="0"/>
              <a:t>(RGB system).</a:t>
            </a:r>
          </a:p>
          <a:p>
            <a:r>
              <a:rPr lang="en-US" dirty="0" smtClean="0"/>
              <a:t>Additive color is used in projected systems, such as televisions and computer monitors, and movies.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1962</TotalTime>
  <Words>2527</Words>
  <Application>Microsoft Macintosh PowerPoint</Application>
  <PresentationFormat>On-screen Show (4:3)</PresentationFormat>
  <Paragraphs>150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Codex</vt:lpstr>
      <vt:lpstr>Color theory and harmony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Color theory</vt:lpstr>
      <vt:lpstr>Out of registration</vt:lpstr>
      <vt:lpstr>Color theory</vt:lpstr>
      <vt:lpstr>Color theory</vt:lpstr>
      <vt:lpstr>Color theory</vt:lpstr>
      <vt:lpstr>Color theory</vt:lpstr>
      <vt:lpstr>Color theory</vt:lpstr>
      <vt:lpstr>Color theory</vt:lpstr>
      <vt:lpstr>Color theory</vt:lpstr>
      <vt:lpstr>Color theory</vt:lpstr>
      <vt:lpstr>Color in photography</vt:lpstr>
      <vt:lpstr>Color in photography</vt:lpstr>
      <vt:lpstr>Color in photography</vt:lpstr>
      <vt:lpstr>Color in photography</vt:lpstr>
      <vt:lpstr>Color in photography</vt:lpstr>
      <vt:lpstr>Color in photography</vt:lpstr>
      <vt:lpstr>Color in photography</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theory</dc:title>
  <dc:creator>Ross Collins</dc:creator>
  <cp:lastModifiedBy>Ross Collins</cp:lastModifiedBy>
  <cp:revision>69</cp:revision>
  <dcterms:created xsi:type="dcterms:W3CDTF">2010-03-31T20:59:03Z</dcterms:created>
  <dcterms:modified xsi:type="dcterms:W3CDTF">2014-05-01T21:16:27Z</dcterms:modified>
</cp:coreProperties>
</file>